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86" r:id="rId4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47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58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79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78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A502-95FB-3C40-937A-3433AEFDFF0E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84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235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328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75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779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80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49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"/>
          </p:nvPr>
        </p:nvSpPr>
        <p:spPr>
          <a:xfrm>
            <a:off x="2463800" y="2506923"/>
            <a:ext cx="5410200" cy="4579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this form for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/>
          </p:nvPr>
        </p:nvGraphicFramePr>
        <p:xfrm>
          <a:off x="2498725" y="3073400"/>
          <a:ext cx="4349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3" imgW="2006600" imgH="431800" progId="Equation.3">
                  <p:embed/>
                </p:oleObj>
              </mc:Choice>
              <mc:Fallback>
                <p:oleObj name="Equation" r:id="rId3" imgW="200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3073400"/>
                        <a:ext cx="43497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4"/>
          <p:cNvGrpSpPr/>
          <p:nvPr/>
        </p:nvGrpSpPr>
        <p:grpSpPr>
          <a:xfrm>
            <a:off x="2447926" y="1381125"/>
            <a:ext cx="5465763" cy="1046162"/>
            <a:chOff x="507654" y="357921"/>
            <a:chExt cx="3125800" cy="598287"/>
          </a:xfrm>
        </p:grpSpPr>
        <p:graphicFrame>
          <p:nvGraphicFramePr>
            <p:cNvPr id="34818" name="Object 2"/>
            <p:cNvGraphicFramePr>
              <a:graphicFrameLocks noChangeAspect="1"/>
            </p:cNvGraphicFramePr>
            <p:nvPr/>
          </p:nvGraphicFramePr>
          <p:xfrm>
            <a:off x="507654" y="357921"/>
            <a:ext cx="1578787" cy="57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4" name="Equation" r:id="rId5" imgW="1180588" imgH="431613" progId="Equation.3">
                    <p:embed/>
                  </p:oleObj>
                </mc:Choice>
                <mc:Fallback>
                  <p:oleObj name="Equation" r:id="rId5" imgW="118058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54" y="357921"/>
                          <a:ext cx="1578787" cy="57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3039706" y="377894"/>
            <a:ext cx="593748" cy="578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5" name="Equation" r:id="rId7" imgW="444307" imgH="431613" progId="Equation.3">
                    <p:embed/>
                  </p:oleObj>
                </mc:Choice>
                <mc:Fallback>
                  <p:oleObj name="Equation" r:id="rId7" imgW="444307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706" y="377894"/>
                          <a:ext cx="593748" cy="578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6"/>
          <p:cNvGrpSpPr/>
          <p:nvPr/>
        </p:nvGrpSpPr>
        <p:grpSpPr>
          <a:xfrm>
            <a:off x="2447925" y="4182532"/>
            <a:ext cx="3473506" cy="1097280"/>
            <a:chOff x="514471" y="2407710"/>
            <a:chExt cx="1893767" cy="630238"/>
          </a:xfrm>
        </p:grpSpPr>
        <p:graphicFrame>
          <p:nvGraphicFramePr>
            <p:cNvPr id="34821" name="Object 5"/>
            <p:cNvGraphicFramePr>
              <a:graphicFrameLocks noChangeAspect="1"/>
            </p:cNvGraphicFramePr>
            <p:nvPr/>
          </p:nvGraphicFramePr>
          <p:xfrm>
            <a:off x="514471" y="2433965"/>
            <a:ext cx="1866906" cy="57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6" name="Equation" r:id="rId9" imgW="1397000" imgH="431800" progId="Equation.3">
                    <p:embed/>
                  </p:oleObj>
                </mc:Choice>
                <mc:Fallback>
                  <p:oleObj name="Equation" r:id="rId9" imgW="1397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71" y="2433965"/>
                          <a:ext cx="1866906" cy="578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523876" y="2407710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17"/>
          <p:cNvGrpSpPr/>
          <p:nvPr/>
        </p:nvGrpSpPr>
        <p:grpSpPr>
          <a:xfrm>
            <a:off x="2465176" y="5437716"/>
            <a:ext cx="3456256" cy="1155969"/>
            <a:chOff x="523876" y="3104093"/>
            <a:chExt cx="1884362" cy="630238"/>
          </a:xfrm>
        </p:grpSpPr>
        <p:graphicFrame>
          <p:nvGraphicFramePr>
            <p:cNvPr id="34822" name="Object 6"/>
            <p:cNvGraphicFramePr>
              <a:graphicFrameLocks noChangeAspect="1"/>
            </p:cNvGraphicFramePr>
            <p:nvPr/>
          </p:nvGraphicFramePr>
          <p:xfrm>
            <a:off x="618332" y="3137560"/>
            <a:ext cx="1623697" cy="560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7" name="Equation" r:id="rId11" imgW="1219200" imgH="419100" progId="Equation.3">
                    <p:embed/>
                  </p:oleObj>
                </mc:Choice>
                <mc:Fallback>
                  <p:oleObj name="Equation" r:id="rId11" imgW="12192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332" y="3137560"/>
                          <a:ext cx="1623697" cy="560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523876" y="3104093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latshållare för innehåll 5"/>
          <p:cNvSpPr txBox="1">
            <a:spLocks/>
          </p:cNvSpPr>
          <p:nvPr/>
        </p:nvSpPr>
        <p:spPr>
          <a:xfrm>
            <a:off x="6165226" y="5891216"/>
            <a:ext cx="1944348" cy="457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l" rt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Isothermal case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2311401" y="3735080"/>
            <a:ext cx="79438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expressions are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coupled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ordinary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differential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We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solve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them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simultaneously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an ODE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solver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as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Polymath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. For the special case of isothermal operation and epsilon = 0, we can obtain an analytical solution. </a:t>
            </a: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Polymath will combine the 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2505076" y="1498600"/>
            <a:ext cx="7637463" cy="2133600"/>
            <a:chOff x="917575" y="952500"/>
            <a:chExt cx="7637463" cy="2133600"/>
          </a:xfrm>
        </p:grpSpPr>
        <p:graphicFrame>
          <p:nvGraphicFramePr>
            <p:cNvPr id="34823" name="Object 7"/>
            <p:cNvGraphicFramePr>
              <a:graphicFrameLocks noChangeAspect="1"/>
            </p:cNvGraphicFramePr>
            <p:nvPr/>
          </p:nvGraphicFramePr>
          <p:xfrm>
            <a:off x="938213" y="952500"/>
            <a:ext cx="3165475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6" name="Equation" r:id="rId3" imgW="1409088" imgH="482391" progId="Equation.3">
                    <p:embed/>
                  </p:oleObj>
                </mc:Choice>
                <mc:Fallback>
                  <p:oleObj name="Equation" r:id="rId3" imgW="1409088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952500"/>
                          <a:ext cx="3165475" cy="1079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Object 8"/>
            <p:cNvGraphicFramePr>
              <a:graphicFrameLocks noChangeAspect="1"/>
            </p:cNvGraphicFramePr>
            <p:nvPr/>
          </p:nvGraphicFramePr>
          <p:xfrm>
            <a:off x="917575" y="2209800"/>
            <a:ext cx="210185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7" name="Equation" r:id="rId5" imgW="939392" imgH="393529" progId="Equation.3">
                    <p:embed/>
                  </p:oleObj>
                </mc:Choice>
                <mc:Fallback>
                  <p:oleObj name="Equation" r:id="rId5" imgW="93939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75" y="2209800"/>
                          <a:ext cx="210185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7" name="Object 11"/>
            <p:cNvGraphicFramePr>
              <a:graphicFrameLocks noChangeAspect="1"/>
            </p:cNvGraphicFramePr>
            <p:nvPr/>
          </p:nvGraphicFramePr>
          <p:xfrm>
            <a:off x="3624263" y="2209800"/>
            <a:ext cx="2100262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8" name="Equation" r:id="rId7" imgW="939392" imgH="393529" progId="Equation.3">
                    <p:embed/>
                  </p:oleObj>
                </mc:Choice>
                <mc:Fallback>
                  <p:oleObj name="Equation" r:id="rId7" imgW="93939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263" y="2209800"/>
                          <a:ext cx="2100262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2"/>
            <p:cNvGraphicFramePr>
              <a:graphicFrameLocks noChangeAspect="1"/>
            </p:cNvGraphicFramePr>
            <p:nvPr/>
          </p:nvGraphicFramePr>
          <p:xfrm>
            <a:off x="6481763" y="2209800"/>
            <a:ext cx="207327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9" name="Equation" r:id="rId9" imgW="926698" imgH="393529" progId="Equation.3">
                    <p:embed/>
                  </p:oleObj>
                </mc:Choice>
                <mc:Fallback>
                  <p:oleObj name="Equation" r:id="rId9" imgW="92669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763" y="2209800"/>
                          <a:ext cx="2073275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Platshållare för innehåll 5"/>
            <p:cNvSpPr txBox="1">
              <a:spLocks/>
            </p:cNvSpPr>
            <p:nvPr/>
          </p:nvSpPr>
          <p:spPr>
            <a:xfrm>
              <a:off x="3003550" y="2425700"/>
              <a:ext cx="664199" cy="457992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/>
            <a:p>
              <a:pPr marL="274320" indent="-274320" algn="l" rtl="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sv-SE" sz="2400" dirty="0">
                  <a:latin typeface="Arial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9" name="Platshållare för innehåll 5"/>
            <p:cNvSpPr txBox="1">
              <a:spLocks/>
            </p:cNvSpPr>
            <p:nvPr/>
          </p:nvSpPr>
          <p:spPr>
            <a:xfrm>
              <a:off x="5785162" y="2425700"/>
              <a:ext cx="476874" cy="45799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algn="l" rtl="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sv-SE" sz="2400" dirty="0">
                  <a:latin typeface="Arial" pitchFamily="34" charset="0"/>
                  <a:cs typeface="Arial" pitchFamily="34" charset="0"/>
                </a:rPr>
                <a:t>or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/>
          </p:nvPr>
        </p:nvGraphicFramePr>
        <p:xfrm>
          <a:off x="4168776" y="1608138"/>
          <a:ext cx="361632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3" imgW="1320800" imgH="1625600" progId="">
                  <p:embed/>
                </p:oleObj>
              </mc:Choice>
              <mc:Fallback>
                <p:oleObj name="Equation" r:id="rId3" imgW="1320800" imgH="162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6" y="1608138"/>
                        <a:ext cx="3616325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Packed Bed Reactors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2311591" y="375845"/>
            <a:ext cx="5460832" cy="6084781"/>
            <a:chOff x="336530" y="1277558"/>
            <a:chExt cx="4441478" cy="4867806"/>
          </a:xfrm>
        </p:grpSpPr>
        <p:sp>
          <p:nvSpPr>
            <p:cNvPr id="15" name="textruta 14"/>
            <p:cNvSpPr txBox="1"/>
            <p:nvPr/>
          </p:nvSpPr>
          <p:spPr>
            <a:xfrm>
              <a:off x="2750927" y="5744843"/>
              <a:ext cx="571500" cy="40052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grpSp>
          <p:nvGrpSpPr>
            <p:cNvPr id="3" name="Grupp 17"/>
            <p:cNvGrpSpPr/>
            <p:nvPr/>
          </p:nvGrpSpPr>
          <p:grpSpPr>
            <a:xfrm>
              <a:off x="336530" y="1277558"/>
              <a:ext cx="4441478" cy="3853679"/>
              <a:chOff x="700030" y="1331959"/>
              <a:chExt cx="2065606" cy="1792241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808520" y="1761065"/>
                <a:ext cx="1957116" cy="1363135"/>
                <a:chOff x="808520" y="1761065"/>
                <a:chExt cx="1957116" cy="1363135"/>
              </a:xfrm>
            </p:grpSpPr>
            <p:sp>
              <p:nvSpPr>
                <p:cNvPr id="10" name="Frihandsfigur 9"/>
                <p:cNvSpPr/>
                <p:nvPr/>
              </p:nvSpPr>
              <p:spPr>
                <a:xfrm>
                  <a:off x="990600" y="1854200"/>
                  <a:ext cx="1775036" cy="1270000"/>
                </a:xfrm>
                <a:custGeom>
                  <a:avLst/>
                  <a:gdLst>
                    <a:gd name="connsiteX0" fmla="*/ 0 w 1574800"/>
                    <a:gd name="connsiteY0" fmla="*/ 0 h 1270000"/>
                    <a:gd name="connsiteX1" fmla="*/ 1181100 w 1574800"/>
                    <a:gd name="connsiteY1" fmla="*/ 419100 h 1270000"/>
                    <a:gd name="connsiteX2" fmla="*/ 1574800 w 1574800"/>
                    <a:gd name="connsiteY2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74800" h="1270000">
                      <a:moveTo>
                        <a:pt x="0" y="0"/>
                      </a:moveTo>
                      <a:cubicBezTo>
                        <a:pt x="459316" y="103716"/>
                        <a:pt x="918633" y="207433"/>
                        <a:pt x="1181100" y="419100"/>
                      </a:cubicBezTo>
                      <a:cubicBezTo>
                        <a:pt x="1443567" y="630767"/>
                        <a:pt x="1574800" y="1270000"/>
                        <a:pt x="1574800" y="1270000"/>
                      </a:cubicBezTo>
                    </a:path>
                  </a:pathLst>
                </a:cu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3"/>
                <p:cNvSpPr txBox="1"/>
                <p:nvPr/>
              </p:nvSpPr>
              <p:spPr>
                <a:xfrm>
                  <a:off x="808520" y="1761065"/>
                  <a:ext cx="175225" cy="18627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P</a:t>
                  </a:r>
                </a:p>
              </p:txBody>
            </p:sp>
          </p:grpSp>
          <p:sp>
            <p:nvSpPr>
              <p:cNvPr id="17" name="textruta 16"/>
              <p:cNvSpPr txBox="1"/>
              <p:nvPr/>
            </p:nvSpPr>
            <p:spPr>
              <a:xfrm>
                <a:off x="700030" y="1331959"/>
                <a:ext cx="196823" cy="263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40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20" name="Ellips 19"/>
          <p:cNvSpPr/>
          <p:nvPr/>
        </p:nvSpPr>
        <p:spPr>
          <a:xfrm>
            <a:off x="2166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21940" y="350445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 a 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3061640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070558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2166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21940" y="350445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Concentration Profile in a 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2311591" y="375845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/>
          </p:nvPr>
        </p:nvGraphicFramePr>
        <p:xfrm>
          <a:off x="8242754" y="4596870"/>
          <a:ext cx="11318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3" imgW="495300" imgH="127000" progId="Equation.3">
                  <p:embed/>
                </p:oleObj>
              </mc:Choice>
              <mc:Fallback>
                <p:oleObj name="Equation" r:id="rId3" imgW="495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754" y="4596870"/>
                        <a:ext cx="11318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"/>
          <p:cNvGrpSpPr/>
          <p:nvPr/>
        </p:nvGrpSpPr>
        <p:grpSpPr>
          <a:xfrm>
            <a:off x="2199758" y="1538080"/>
            <a:ext cx="6565282" cy="4860450"/>
            <a:chOff x="675758" y="1538080"/>
            <a:chExt cx="6565282" cy="4860450"/>
          </a:xfrm>
        </p:grpSpPr>
        <p:grpSp>
          <p:nvGrpSpPr>
            <p:cNvPr id="3" name="Grupp 22"/>
            <p:cNvGrpSpPr/>
            <p:nvPr/>
          </p:nvGrpSpPr>
          <p:grpSpPr>
            <a:xfrm>
              <a:off x="675758" y="1538080"/>
              <a:ext cx="6565282" cy="4860450"/>
              <a:chOff x="675757" y="1538080"/>
              <a:chExt cx="6565282" cy="4860450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675757" y="1538080"/>
                <a:ext cx="4514947" cy="989220"/>
                <a:chOff x="689428" y="1778453"/>
                <a:chExt cx="1707823" cy="368046"/>
              </a:xfrm>
            </p:grpSpPr>
            <p:graphicFrame>
              <p:nvGraphicFramePr>
                <p:cNvPr id="43" name="Object 2"/>
                <p:cNvGraphicFramePr>
                  <a:graphicFrameLocks noChangeAspect="1"/>
                </p:cNvGraphicFramePr>
                <p:nvPr/>
              </p:nvGraphicFramePr>
              <p:xfrm>
                <a:off x="1376422" y="1803928"/>
                <a:ext cx="1020829" cy="3425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894" name="Equation" r:id="rId5" imgW="1181100" imgH="393700" progId="Equation.3">
                        <p:embed/>
                      </p:oleObj>
                    </mc:Choice>
                    <mc:Fallback>
                      <p:oleObj name="Equation" r:id="rId5" imgW="1181100" imgH="3937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6422" y="1803928"/>
                              <a:ext cx="1020829" cy="3425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ruta 15"/>
                <p:cNvSpPr txBox="1"/>
                <p:nvPr/>
              </p:nvSpPr>
              <p:spPr>
                <a:xfrm>
                  <a:off x="689428" y="1778453"/>
                  <a:ext cx="240046" cy="18321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sv-SE" sz="2600" baseline="-25000" dirty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ruta 18"/>
              <p:cNvSpPr txBox="1"/>
              <p:nvPr/>
            </p:nvSpPr>
            <p:spPr>
              <a:xfrm>
                <a:off x="3524023" y="5906087"/>
                <a:ext cx="634606" cy="492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W</a:t>
                </a:r>
              </a:p>
            </p:txBody>
          </p:sp>
          <p:sp>
            <p:nvSpPr>
              <p:cNvPr id="41" name="Frihandsfigur 19"/>
              <p:cNvSpPr/>
              <p:nvPr/>
            </p:nvSpPr>
            <p:spPr>
              <a:xfrm rot="16200000" flipV="1">
                <a:off x="2682912" y="1395059"/>
                <a:ext cx="2739027" cy="5197188"/>
              </a:xfrm>
              <a:custGeom>
                <a:avLst/>
                <a:gdLst>
                  <a:gd name="connsiteX0" fmla="*/ 0 w 5147733"/>
                  <a:gd name="connsiteY0" fmla="*/ 0 h 2630311"/>
                  <a:gd name="connsiteX1" fmla="*/ 575733 w 5147733"/>
                  <a:gd name="connsiteY1" fmla="*/ 1456267 h 2630311"/>
                  <a:gd name="connsiteX2" fmla="*/ 2150533 w 5147733"/>
                  <a:gd name="connsiteY2" fmla="*/ 2438400 h 2630311"/>
                  <a:gd name="connsiteX3" fmla="*/ 5147733 w 5147733"/>
                  <a:gd name="connsiteY3" fmla="*/ 2607734 h 2630311"/>
                  <a:gd name="connsiteX4" fmla="*/ 5147733 w 5147733"/>
                  <a:gd name="connsiteY4" fmla="*/ 2607734 h 263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733" h="2630311">
                    <a:moveTo>
                      <a:pt x="0" y="0"/>
                    </a:moveTo>
                    <a:cubicBezTo>
                      <a:pt x="108655" y="524933"/>
                      <a:pt x="217311" y="1049867"/>
                      <a:pt x="575733" y="1456267"/>
                    </a:cubicBezTo>
                    <a:cubicBezTo>
                      <a:pt x="934155" y="1862667"/>
                      <a:pt x="1388533" y="2246489"/>
                      <a:pt x="2150533" y="2438400"/>
                    </a:cubicBezTo>
                    <a:cubicBezTo>
                      <a:pt x="2912533" y="2630311"/>
                      <a:pt x="5147733" y="2607734"/>
                      <a:pt x="5147733" y="2607734"/>
                    </a:cubicBezTo>
                    <a:lnTo>
                      <a:pt x="5147733" y="2607734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6718751" y="5214736"/>
              <a:ext cx="522288" cy="296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5" name="Equation" r:id="rId7" imgW="228204" imgH="126780" progId="Equation.3">
                      <p:embed/>
                    </p:oleObj>
                  </mc:Choice>
                  <mc:Fallback>
                    <p:oleObj name="Equation" r:id="rId7" imgW="228204" imgH="1267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8751" y="5214736"/>
                            <a:ext cx="522288" cy="296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Frihandsfigur 25"/>
            <p:cNvSpPr/>
            <p:nvPr/>
          </p:nvSpPr>
          <p:spPr>
            <a:xfrm rot="16200000" flipV="1">
              <a:off x="2951496" y="1126476"/>
              <a:ext cx="2201860" cy="5197188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Line 7"/>
          <p:cNvSpPr>
            <a:spLocks noChangeShapeType="1"/>
          </p:cNvSpPr>
          <p:nvPr/>
        </p:nvSpPr>
        <p:spPr bwMode="auto">
          <a:xfrm flipH="1" flipV="1">
            <a:off x="2977833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86751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2166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21940" y="350445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Reaction Rate in a 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2311591" y="375845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" name="Grupp 15"/>
          <p:cNvGrpSpPr/>
          <p:nvPr/>
        </p:nvGrpSpPr>
        <p:grpSpPr>
          <a:xfrm>
            <a:off x="2127504" y="1732645"/>
            <a:ext cx="6137274" cy="2561369"/>
            <a:chOff x="770090" y="1761065"/>
            <a:chExt cx="2321483" cy="952975"/>
          </a:xfrm>
          <a:noFill/>
        </p:grpSpPr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509951" y="2603590"/>
            <a:ext cx="428148" cy="11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7" name="Equation" r:id="rId3" imgW="495300" imgH="127000" progId="Equation.3">
                    <p:embed/>
                  </p:oleObj>
                </mc:Choice>
                <mc:Fallback>
                  <p:oleObj name="Equation" r:id="rId3" imgW="495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951" y="2603590"/>
                          <a:ext cx="428148" cy="11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76544" y="1912606"/>
            <a:ext cx="1515029" cy="440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8" name="Equation" r:id="rId5" imgW="1752480" imgH="507960" progId="">
                    <p:embed/>
                  </p:oleObj>
                </mc:Choice>
                <mc:Fallback>
                  <p:oleObj name="Equation" r:id="rId5" imgW="1752480" imgH="507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544" y="1912606"/>
                          <a:ext cx="1515029" cy="4400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ruta 23"/>
            <p:cNvSpPr txBox="1"/>
            <p:nvPr/>
          </p:nvSpPr>
          <p:spPr>
            <a:xfrm>
              <a:off x="770090" y="1761065"/>
              <a:ext cx="240046" cy="183217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-r</a:t>
              </a:r>
              <a:r>
                <a:rPr lang="sv-SE" sz="2600" baseline="-25000" dirty="0" err="1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2996806" y="1782235"/>
            <a:ext cx="5147733" cy="3335867"/>
            <a:chOff x="1472805" y="1782234"/>
            <a:chExt cx="5147733" cy="3335867"/>
          </a:xfrm>
        </p:grpSpPr>
        <p:sp>
          <p:nvSpPr>
            <p:cNvPr id="26" name="Frihandsfigur 28"/>
            <p:cNvSpPr/>
            <p:nvPr/>
          </p:nvSpPr>
          <p:spPr>
            <a:xfrm>
              <a:off x="1472805" y="1782234"/>
              <a:ext cx="5147733" cy="2630311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ihandsfigur 29"/>
            <p:cNvSpPr/>
            <p:nvPr/>
          </p:nvSpPr>
          <p:spPr>
            <a:xfrm>
              <a:off x="1472805" y="1782234"/>
              <a:ext cx="5147733" cy="3335867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7440335" y="5283200"/>
          <a:ext cx="5222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7" imgW="228204" imgH="126780" progId="Equation.3">
                  <p:embed/>
                </p:oleObj>
              </mc:Choice>
              <mc:Fallback>
                <p:oleObj name="Equation" r:id="rId7" imgW="228204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335" y="5283200"/>
                        <a:ext cx="5222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ruta 18"/>
          <p:cNvSpPr txBox="1"/>
          <p:nvPr/>
        </p:nvSpPr>
        <p:spPr>
          <a:xfrm>
            <a:off x="5048024" y="5906088"/>
            <a:ext cx="634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 flipV="1">
            <a:off x="2968769" y="1413344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2986751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2166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21939" y="350445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Conversion in a 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2311591" y="375845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upp 22"/>
          <p:cNvGrpSpPr/>
          <p:nvPr/>
        </p:nvGrpSpPr>
        <p:grpSpPr>
          <a:xfrm>
            <a:off x="2463800" y="1491346"/>
            <a:ext cx="6630707" cy="4907185"/>
            <a:chOff x="939799" y="1491345"/>
            <a:chExt cx="6630707" cy="4907185"/>
          </a:xfrm>
        </p:grpSpPr>
        <p:grpSp>
          <p:nvGrpSpPr>
            <p:cNvPr id="3" name="Grupp 15"/>
            <p:cNvGrpSpPr/>
            <p:nvPr/>
          </p:nvGrpSpPr>
          <p:grpSpPr>
            <a:xfrm>
              <a:off x="939799" y="1491345"/>
              <a:ext cx="6630707" cy="1183795"/>
              <a:chOff x="789305" y="1761065"/>
              <a:chExt cx="2508130" cy="440439"/>
            </a:xfrm>
          </p:grpSpPr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2869287" y="2091054"/>
              <a:ext cx="428148" cy="11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40" name="Equation" r:id="rId3" imgW="495300" imgH="127000" progId="Equation.3">
                      <p:embed/>
                    </p:oleObj>
                  </mc:Choice>
                  <mc:Fallback>
                    <p:oleObj name="Equation" r:id="rId3" imgW="4953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9287" y="2091054"/>
                            <a:ext cx="428148" cy="110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ruta 15"/>
              <p:cNvSpPr txBox="1"/>
              <p:nvPr/>
            </p:nvSpPr>
            <p:spPr>
              <a:xfrm>
                <a:off x="789305" y="1761065"/>
                <a:ext cx="240046" cy="1832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X</a:t>
                </a:r>
              </a:p>
            </p:txBody>
          </p:sp>
        </p:grpSp>
        <p:sp>
          <p:nvSpPr>
            <p:cNvPr id="33" name="textruta 18"/>
            <p:cNvSpPr txBox="1"/>
            <p:nvPr/>
          </p:nvSpPr>
          <p:spPr>
            <a:xfrm>
              <a:off x="35240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35" name="Frihandsfigur 19"/>
            <p:cNvSpPr/>
            <p:nvPr/>
          </p:nvSpPr>
          <p:spPr>
            <a:xfrm rot="16200000" flipH="1" flipV="1">
              <a:off x="2508717" y="1976187"/>
              <a:ext cx="2875018" cy="4984783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ihandsfigur 20"/>
            <p:cNvSpPr/>
            <p:nvPr/>
          </p:nvSpPr>
          <p:spPr>
            <a:xfrm rot="16200000" flipH="1" flipV="1">
              <a:off x="2256538" y="1724007"/>
              <a:ext cx="3379378" cy="4984780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78327" y="2835807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1" name="Equation" r:id="rId5" imgW="228204" imgH="126780" progId="Equation.3">
                    <p:embed/>
                  </p:oleObj>
                </mc:Choice>
                <mc:Fallback>
                  <p:oleObj name="Equation" r:id="rId5" imgW="228204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8327" y="2835807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Line 7"/>
          <p:cNvSpPr>
            <a:spLocks noChangeShapeType="1"/>
          </p:cNvSpPr>
          <p:nvPr/>
        </p:nvSpPr>
        <p:spPr bwMode="auto">
          <a:xfrm flipH="1" flipV="1">
            <a:off x="2968769" y="1413344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2986751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2166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21940" y="350445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Flow Rate in a 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2311591" y="375845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3" name="Grupp 22"/>
          <p:cNvGrpSpPr/>
          <p:nvPr/>
        </p:nvGrpSpPr>
        <p:grpSpPr>
          <a:xfrm>
            <a:off x="2955616" y="1241218"/>
            <a:ext cx="6124882" cy="5157312"/>
            <a:chOff x="1431616" y="1241218"/>
            <a:chExt cx="6124882" cy="5157312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591016" y="3678077"/>
            <a:ext cx="96548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" name="Equation" r:id="rId3" imgW="495300" imgH="127000" progId="Equation.3">
                    <p:embed/>
                  </p:oleObj>
                </mc:Choice>
                <mc:Fallback>
                  <p:oleObj name="Equation" r:id="rId3" imgW="495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016" y="3678077"/>
                          <a:ext cx="96548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ruta 18"/>
            <p:cNvSpPr txBox="1"/>
            <p:nvPr/>
          </p:nvSpPr>
          <p:spPr>
            <a:xfrm>
              <a:off x="36256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23" name="Frihandsfigur 19"/>
            <p:cNvSpPr/>
            <p:nvPr/>
          </p:nvSpPr>
          <p:spPr>
            <a:xfrm rot="16200000">
              <a:off x="2869065" y="-83521"/>
              <a:ext cx="2278271" cy="5153169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2007062 w 5147733"/>
                <a:gd name="connsiteY2" fmla="*/ 2297013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777499 w 5147733"/>
                <a:gd name="connsiteY2" fmla="*/ 2123490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2179236 w 5147733"/>
                <a:gd name="connsiteY2" fmla="*/ 2264879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07734">
                  <a:moveTo>
                    <a:pt x="0" y="0"/>
                  </a:moveTo>
                  <a:cubicBezTo>
                    <a:pt x="108655" y="524933"/>
                    <a:pt x="212528" y="1002511"/>
                    <a:pt x="575734" y="1379991"/>
                  </a:cubicBezTo>
                  <a:cubicBezTo>
                    <a:pt x="938940" y="1757471"/>
                    <a:pt x="1417236" y="2060255"/>
                    <a:pt x="2179236" y="2264879"/>
                  </a:cubicBezTo>
                  <a:cubicBezTo>
                    <a:pt x="2941236" y="2469503"/>
                    <a:pt x="4624288" y="2555947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667500" y="1241218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" name="Equation" r:id="rId5" imgW="228204" imgH="126780" progId="Equation.3">
                    <p:embed/>
                  </p:oleObj>
                </mc:Choice>
                <mc:Fallback>
                  <p:oleObj name="Equation" r:id="rId5" imgW="228204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0" y="1241218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>
            <a:off x="3041338" y="3632200"/>
            <a:ext cx="50930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18"/>
          <p:cNvSpPr txBox="1"/>
          <p:nvPr/>
        </p:nvSpPr>
        <p:spPr>
          <a:xfrm>
            <a:off x="2311591" y="3406298"/>
            <a:ext cx="748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3703400" y="1538081"/>
          <a:ext cx="18288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7" imgW="799920" imgH="660240" progId="Equation.3">
                  <p:embed/>
                </p:oleObj>
              </mc:Choice>
              <mc:Fallback>
                <p:oleObj name="Equation" r:id="rId7" imgW="799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400" y="1538081"/>
                        <a:ext cx="182880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2968769" y="1413344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2986751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25264" y="2236455"/>
          <a:ext cx="1181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9" imgW="469800" imgH="431640" progId="Equation.3">
                  <p:embed/>
                </p:oleObj>
              </mc:Choice>
              <mc:Fallback>
                <p:oleObj name="Equation" r:id="rId9" imgW="46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264" y="2236455"/>
                        <a:ext cx="11811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5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4860925" y="3165476"/>
          <a:ext cx="8905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3" imgW="406224" imgH="228501" progId="Equation.3">
                  <p:embed/>
                </p:oleObj>
              </mc:Choice>
              <mc:Fallback>
                <p:oleObj name="Equation" r:id="rId3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165476"/>
                        <a:ext cx="8905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4670425" y="1879600"/>
          <a:ext cx="27003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5" imgW="1231366" imgH="431613" progId="Equation.3">
                  <p:embed/>
                </p:oleObj>
              </mc:Choice>
              <mc:Fallback>
                <p:oleObj name="Equation" r:id="rId5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879600"/>
                        <a:ext cx="27003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>
            <p:extLst/>
          </p:nvPr>
        </p:nvGraphicFramePr>
        <p:xfrm>
          <a:off x="4670425" y="4014788"/>
          <a:ext cx="2700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7" imgW="1231560" imgH="419040" progId="">
                  <p:embed/>
                </p:oleObj>
              </mc:Choice>
              <mc:Fallback>
                <p:oleObj name="Equation" r:id="rId7" imgW="123156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4014788"/>
                        <a:ext cx="2700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6153150" y="2984501"/>
          <a:ext cx="9731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9" imgW="444307" imgH="393529" progId="Equation.3">
                  <p:embed/>
                </p:oleObj>
              </mc:Choice>
              <mc:Fallback>
                <p:oleObj name="Equation" r:id="rId9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2984501"/>
                        <a:ext cx="9731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1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2281238" y="1768476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dirty="0">
                <a:latin typeface="Arial" pitchFamily="34" charset="0"/>
                <a:cs typeface="Arial" pitchFamily="34" charset="0"/>
              </a:rPr>
              <a:t> with </a:t>
            </a:r>
            <a:r>
              <a:rPr lang="el-GR" dirty="0">
                <a:latin typeface="Arial" pitchFamily="34" charset="0"/>
                <a:cs typeface="Arial" pitchFamily="34" charset="0"/>
              </a:rPr>
              <a:t>δ</a:t>
            </a:r>
            <a:r>
              <a:rPr lang="en-US" dirty="0">
                <a:latin typeface="Arial" pitchFamily="34" charset="0"/>
                <a:cs typeface="Arial" pitchFamily="34" charset="0"/>
              </a:rPr>
              <a:t> = 0 (Analytical Solution)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A + B 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Repeat  the previous one with </a:t>
            </a:r>
            <a:r>
              <a:rPr lang="en-US" dirty="0" err="1">
                <a:latin typeface="Arial" pitchFamily="34" charset="0"/>
                <a:cs typeface="Arial" pitchFamily="34" charset="0"/>
                <a:sym typeface="Wingdings" charset="2"/>
              </a:rPr>
              <a:t>equimolar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feed of  A and B and: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sz="1000" dirty="0"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endParaRPr lang="en-US" dirty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= 1.5dm</a:t>
            </a:r>
            <a:r>
              <a:rPr lang="en-US" baseline="30000" dirty="0">
                <a:latin typeface="Arial" pitchFamily="34" charset="0"/>
                <a:cs typeface="Arial" pitchFamily="34" charset="0"/>
                <a:sym typeface="Wingdings" charset="2"/>
              </a:rPr>
              <a:t>6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  <a:sym typeface="Wingdings" charset="2"/>
              </a:rPr>
              <a:t>mol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i="1" dirty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= 0.0099 kg</a:t>
            </a:r>
            <a:r>
              <a:rPr lang="en-US" baseline="30000" dirty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Find </a:t>
            </a:r>
            <a:r>
              <a:rPr lang="en-US" i="1" dirty="0">
                <a:latin typeface="Arial" pitchFamily="34" charset="0"/>
                <a:cs typeface="Arial" pitchFamily="34" charset="0"/>
                <a:sym typeface="Wingdings" charset="2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at 100 kg</a:t>
            </a:r>
            <a:endParaRPr lang="en-US" baseline="30000" dirty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556251" y="4900613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6010277" y="3900489"/>
          <a:ext cx="1470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4" imgW="634725" imgH="228501" progId="Equation.3">
                  <p:embed/>
                </p:oleObj>
              </mc:Choice>
              <mc:Fallback>
                <p:oleObj name="Equation" r:id="rId4" imgW="6347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7" y="3900489"/>
                        <a:ext cx="1470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5057776" y="5170489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6" imgW="253890" imgH="228501" progId="Equation.3">
                  <p:embed/>
                </p:oleObj>
              </mc:Choice>
              <mc:Fallback>
                <p:oleObj name="Equation" r:id="rId6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6" y="5170489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5045076" y="5703889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8" imgW="253890" imgH="228501" progId="Equation.3">
                  <p:embed/>
                </p:oleObj>
              </mc:Choice>
              <mc:Fallback>
                <p:oleObj name="Equation" r:id="rId8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6" y="5703889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8884445" y="569595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9369426" y="5146677"/>
          <a:ext cx="912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10" imgW="393359" imgH="177646" progId="Equation.3">
                  <p:embed/>
                </p:oleObj>
              </mc:Choice>
              <mc:Fallback>
                <p:oleObj name="Equation" r:id="rId10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426" y="5146677"/>
                        <a:ext cx="912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7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Chapter </a:t>
            </a:r>
            <a:r>
              <a:rPr lang="en-US" sz="3200" b="1" dirty="0" smtClean="0"/>
              <a:t>11: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2463800" y="1717676"/>
            <a:ext cx="7475538" cy="923925"/>
            <a:chOff x="914400" y="5213349"/>
            <a:chExt cx="7476067" cy="923925"/>
          </a:xfrm>
        </p:grpSpPr>
        <p:sp>
          <p:nvSpPr>
            <p:cNvPr id="5" name="textruta 13"/>
            <p:cNvSpPr txBox="1"/>
            <p:nvPr/>
          </p:nvSpPr>
          <p:spPr>
            <a:xfrm>
              <a:off x="914400" y="528161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461126" y="5213349"/>
            <a:ext cx="164794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8" name="Equation" r:id="rId3" imgW="761669" imgH="431613" progId="Equation.3">
                    <p:embed/>
                  </p:oleObj>
                </mc:Choice>
                <mc:Fallback>
                  <p:oleObj name="Equation" r:id="rId3" imgW="761669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213349"/>
                          <a:ext cx="1647942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5"/>
          <p:cNvGrpSpPr>
            <a:grpSpLocks/>
          </p:cNvGrpSpPr>
          <p:nvPr/>
        </p:nvGrpSpPr>
        <p:grpSpPr bwMode="auto">
          <a:xfrm>
            <a:off x="2463800" y="2982913"/>
            <a:ext cx="7475538" cy="523220"/>
            <a:chOff x="914400" y="5281818"/>
            <a:chExt cx="7476067" cy="523220"/>
          </a:xfrm>
        </p:grpSpPr>
        <p:sp>
          <p:nvSpPr>
            <p:cNvPr id="8" name="textruta 16"/>
            <p:cNvSpPr txBox="1"/>
            <p:nvPr/>
          </p:nvSpPr>
          <p:spPr>
            <a:xfrm>
              <a:off x="914400" y="5281818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61126" y="5326268"/>
            <a:ext cx="1892434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9" name="Equation" r:id="rId5" imgW="875920" imgH="215806" progId="Equation.3">
                    <p:embed/>
                  </p:oleObj>
                </mc:Choice>
                <mc:Fallback>
                  <p:oleObj name="Equation" r:id="rId5" imgW="87592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326268"/>
                          <a:ext cx="1892434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2"/>
          <p:cNvGrpSpPr>
            <a:grpSpLocks/>
          </p:cNvGrpSpPr>
          <p:nvPr/>
        </p:nvGrpSpPr>
        <p:grpSpPr bwMode="auto">
          <a:xfrm>
            <a:off x="2438400" y="4092575"/>
            <a:ext cx="7475538" cy="546100"/>
            <a:chOff x="914400" y="5281818"/>
            <a:chExt cx="7476067" cy="546010"/>
          </a:xfrm>
        </p:grpSpPr>
        <p:sp>
          <p:nvSpPr>
            <p:cNvPr id="11" name="textruta 21"/>
            <p:cNvSpPr txBox="1"/>
            <p:nvPr/>
          </p:nvSpPr>
          <p:spPr>
            <a:xfrm>
              <a:off x="914400" y="5281818"/>
              <a:ext cx="7476067" cy="523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500817" y="5338959"/>
            <a:ext cx="2362367" cy="48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0" name="Equation" r:id="rId7" imgW="1091726" imgH="228501" progId="Equation.3">
                    <p:embed/>
                  </p:oleObj>
                </mc:Choice>
                <mc:Fallback>
                  <p:oleObj name="Equation" r:id="rId7" imgW="109172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817" y="5338959"/>
                          <a:ext cx="2362367" cy="48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6048375" y="5133975"/>
          <a:ext cx="2363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9" imgW="1091726" imgH="228501" progId="Equation.3">
                  <p:embed/>
                </p:oleObj>
              </mc:Choice>
              <mc:Fallback>
                <p:oleObj name="Equation" r:id="rId9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133975"/>
                        <a:ext cx="2363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1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21</a:t>
            </a:fld>
            <a:endParaRPr lang="sv-SE"/>
          </a:p>
        </p:txBody>
      </p:sp>
      <p:grpSp>
        <p:nvGrpSpPr>
          <p:cNvPr id="4" name="Grupp 37"/>
          <p:cNvGrpSpPr>
            <a:grpSpLocks/>
          </p:cNvGrpSpPr>
          <p:nvPr/>
        </p:nvGrpSpPr>
        <p:grpSpPr bwMode="auto">
          <a:xfrm>
            <a:off x="2463800" y="1501776"/>
            <a:ext cx="7475538" cy="1522413"/>
            <a:chOff x="939800" y="1603375"/>
            <a:chExt cx="7476067" cy="1522412"/>
          </a:xfrm>
        </p:grpSpPr>
        <p:grpSp>
          <p:nvGrpSpPr>
            <p:cNvPr id="5" name="Grupp 30"/>
            <p:cNvGrpSpPr>
              <a:grpSpLocks/>
            </p:cNvGrpSpPr>
            <p:nvPr/>
          </p:nvGrpSpPr>
          <p:grpSpPr bwMode="auto">
            <a:xfrm>
              <a:off x="939800" y="1603375"/>
              <a:ext cx="7476067" cy="898524"/>
              <a:chOff x="939800" y="1417112"/>
              <a:chExt cx="7476067" cy="898524"/>
            </a:xfrm>
          </p:grpSpPr>
          <p:graphicFrame>
            <p:nvGraphicFramePr>
              <p:cNvPr id="8" name="Object 2"/>
              <p:cNvGraphicFramePr>
                <a:graphicFrameLocks noChangeAspect="1"/>
              </p:cNvGraphicFramePr>
              <p:nvPr/>
            </p:nvGraphicFramePr>
            <p:xfrm>
              <a:off x="1682803" y="1417112"/>
              <a:ext cx="1622540" cy="898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66" name="Equation" r:id="rId3" imgW="749300" imgH="419100" progId="Equation.3">
                      <p:embed/>
                    </p:oleObj>
                  </mc:Choice>
                  <mc:Fallback>
                    <p:oleObj name="Equation" r:id="rId3" imgW="749300" imgH="419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803" y="1417112"/>
                            <a:ext cx="1622540" cy="898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29"/>
              <p:cNvSpPr txBox="1">
                <a:spLocks noChangeArrowheads="1"/>
              </p:cNvSpPr>
              <p:nvPr/>
            </p:nvSpPr>
            <p:spPr bwMode="auto">
              <a:xfrm>
                <a:off x="939800" y="1444832"/>
                <a:ext cx="747606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v-SE" sz="2600">
                    <a:latin typeface="Arial" pitchFamily="34" charset="0"/>
                    <a:cs typeface="Arial" pitchFamily="34" charset="0"/>
                  </a:rPr>
                  <a:t>                                      ,</a:t>
                </a:r>
              </a:p>
            </p:txBody>
          </p:sp>
        </p:grp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419600" y="1728788"/>
            <a:ext cx="19780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7" name="Equation" r:id="rId5" imgW="914400" imgH="203200" progId="Equation.3">
                    <p:embed/>
                  </p:oleObj>
                </mc:Choice>
                <mc:Fallback>
                  <p:oleObj name="Equation" r:id="rId5" imgW="914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28788"/>
                          <a:ext cx="197802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432300" y="2635250"/>
            <a:ext cx="167640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8" name="Equation" r:id="rId7" imgW="774364" imgH="228501" progId="Equation.3">
                    <p:embed/>
                  </p:oleObj>
                </mc:Choice>
                <mc:Fallback>
                  <p:oleObj name="Equation" r:id="rId7" imgW="77436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2635250"/>
                          <a:ext cx="167640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34"/>
          <p:cNvGrpSpPr>
            <a:grpSpLocks/>
          </p:cNvGrpSpPr>
          <p:nvPr/>
        </p:nvGrpSpPr>
        <p:grpSpPr bwMode="auto">
          <a:xfrm>
            <a:off x="5943600" y="3295651"/>
            <a:ext cx="2217738" cy="746125"/>
            <a:chOff x="4334935" y="4282548"/>
            <a:chExt cx="2218267" cy="746654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4444499" y="4368334"/>
            <a:ext cx="1951502" cy="516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9" name="Equation" r:id="rId9" imgW="901309" imgH="241195" progId="Equation.3">
                    <p:embed/>
                  </p:oleObj>
                </mc:Choice>
                <mc:Fallback>
                  <p:oleObj name="Equation" r:id="rId9" imgW="901309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499" y="4368334"/>
                          <a:ext cx="1951502" cy="516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33"/>
            <p:cNvSpPr/>
            <p:nvPr/>
          </p:nvSpPr>
          <p:spPr>
            <a:xfrm>
              <a:off x="4334935" y="4282548"/>
              <a:ext cx="2218267" cy="746654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3273425" y="4449764"/>
          <a:ext cx="603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11" imgW="2794000" imgH="254000" progId="Equation.3">
                  <p:embed/>
                </p:oleObj>
              </mc:Choice>
              <mc:Fallback>
                <p:oleObj name="Equation" r:id="rId11" imgW="2794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4449764"/>
                        <a:ext cx="6038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273425" y="5289550"/>
          <a:ext cx="37925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13" imgW="1752600" imgH="469900" progId="Equation.3">
                  <p:embed/>
                </p:oleObj>
              </mc:Choice>
              <mc:Fallback>
                <p:oleObj name="Equation" r:id="rId13" imgW="1752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5289550"/>
                        <a:ext cx="37925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3248026" y="2646364"/>
          <a:ext cx="879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15" imgW="405872" imgH="177569" progId="Equation.3">
                  <p:embed/>
                </p:oleObj>
              </mc:Choice>
              <mc:Fallback>
                <p:oleObj name="Equation" r:id="rId15" imgW="40587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6" y="2646364"/>
                        <a:ext cx="8794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4702175" y="2620963"/>
          <a:ext cx="712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17" imgW="330057" imgH="203112" progId="Equation.3">
                  <p:embed/>
                </p:oleObj>
              </mc:Choice>
              <mc:Fallback>
                <p:oleObj name="Equation" r:id="rId17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2620963"/>
                        <a:ext cx="7127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ruta 29"/>
          <p:cNvSpPr txBox="1">
            <a:spLocks noChangeArrowheads="1"/>
          </p:cNvSpPr>
          <p:nvPr/>
        </p:nvSpPr>
        <p:spPr bwMode="auto">
          <a:xfrm>
            <a:off x="4154488" y="2589214"/>
            <a:ext cx="66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6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textruta 21"/>
          <p:cNvSpPr txBox="1"/>
          <p:nvPr/>
        </p:nvSpPr>
        <p:spPr>
          <a:xfrm>
            <a:off x="2438400" y="3930650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4) Combine</a:t>
            </a:r>
          </a:p>
        </p:txBody>
      </p:sp>
    </p:spTree>
    <p:extLst>
      <p:ext uri="{BB962C8B-B14F-4D97-AF65-F5344CB8AC3E}">
        <p14:creationId xmlns:p14="http://schemas.microsoft.com/office/powerpoint/2010/main" val="30120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22</a:t>
            </a:fld>
            <a:endParaRPr lang="sv-SE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3273426" y="1617663"/>
          <a:ext cx="3821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1765300" imgH="457200" progId="Equation.3">
                  <p:embed/>
                </p:oleObj>
              </mc:Choice>
              <mc:Fallback>
                <p:oleObj name="Equation" r:id="rId3" imgW="1765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6" y="1617663"/>
                        <a:ext cx="3821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3233739" y="2801939"/>
            <a:ext cx="3914775" cy="1354137"/>
            <a:chOff x="778936" y="2864904"/>
            <a:chExt cx="3914775" cy="135413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926573" y="3007779"/>
            <a:ext cx="3521075" cy="1031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name="Equation" r:id="rId5" imgW="1625600" imgH="482600" progId="Equation.3">
                    <p:embed/>
                  </p:oleObj>
                </mc:Choice>
                <mc:Fallback>
                  <p:oleObj name="Equation" r:id="rId5" imgW="16256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573" y="3007779"/>
                          <a:ext cx="3521075" cy="1031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778936" y="2864904"/>
              <a:ext cx="3914775" cy="13541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343276" y="4449764"/>
          <a:ext cx="39036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7" imgW="1803400" imgH="203200" progId="Equation.3">
                  <p:embed/>
                </p:oleObj>
              </mc:Choice>
              <mc:Fallback>
                <p:oleObj name="Equation" r:id="rId7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6" y="4449764"/>
                        <a:ext cx="39036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3178175" y="5205414"/>
          <a:ext cx="577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9" imgW="2667000" imgH="431800" progId="Equation.3">
                  <p:embed/>
                </p:oleObj>
              </mc:Choice>
              <mc:Fallback>
                <p:oleObj name="Equation" r:id="rId9" imgW="266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5205414"/>
                        <a:ext cx="577373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6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2438400" y="1493838"/>
            <a:ext cx="7772400" cy="5046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reaction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A + 2B 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 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is carried out in a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charset="2"/>
              </a:rPr>
              <a:t>packed bed reactor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in which there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>
                <a:latin typeface="Arial" pitchFamily="34" charset="0"/>
                <a:cs typeface="Arial" pitchFamily="34" charset="0"/>
              </a:rPr>
              <a:t>drop.  The 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feed is stoichiometric in A and B.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Plot the conversion and pressure ratio y = P/P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as a function of catalyst weight up to 100 kg.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u="sng" dirty="0">
                <a:latin typeface="Arial" pitchFamily="34" charset="0"/>
                <a:cs typeface="Arial" pitchFamily="34" charset="0"/>
                <a:sym typeface="Wingdings" charset="2"/>
              </a:rPr>
              <a:t>Additional Information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= 6 dm</a:t>
            </a:r>
            <a:r>
              <a:rPr lang="en-US" baseline="30000" dirty="0">
                <a:latin typeface="Arial" pitchFamily="34" charset="0"/>
                <a:cs typeface="Arial" pitchFamily="34" charset="0"/>
                <a:sym typeface="Wingdings" charset="2"/>
              </a:rPr>
              <a:t>9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/mol</a:t>
            </a:r>
            <a:r>
              <a:rPr lang="en-US" baseline="30000" dirty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dirty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  <a:sym typeface="Wingdings" charset="2"/>
              </a:rPr>
              <a:t> = 0.02 kg</a:t>
            </a:r>
            <a:r>
              <a:rPr lang="en-US" baseline="30000" dirty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79725" y="2994025"/>
            <a:ext cx="6686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2463800" y="1552576"/>
            <a:ext cx="7221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A + 2B 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7"/>
          <p:cNvGrpSpPr>
            <a:grpSpLocks/>
          </p:cNvGrpSpPr>
          <p:nvPr/>
        </p:nvGrpSpPr>
        <p:grpSpPr bwMode="auto">
          <a:xfrm>
            <a:off x="2463800" y="2178051"/>
            <a:ext cx="7475538" cy="923925"/>
            <a:chOff x="914400" y="5212819"/>
            <a:chExt cx="7476067" cy="923925"/>
          </a:xfrm>
        </p:grpSpPr>
        <p:sp>
          <p:nvSpPr>
            <p:cNvPr id="6" name="textruta 9"/>
            <p:cNvSpPr txBox="1"/>
            <p:nvPr/>
          </p:nvSpPr>
          <p:spPr>
            <a:xfrm>
              <a:off x="914400" y="528108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515105" y="5212819"/>
            <a:ext cx="1536809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0" name="Equation" r:id="rId3" imgW="710891" imgH="431613" progId="Equation.3">
                    <p:embed/>
                  </p:oleObj>
                </mc:Choice>
                <mc:Fallback>
                  <p:oleObj name="Equation" r:id="rId3" imgW="710891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105" y="5212819"/>
                          <a:ext cx="1536809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p 11"/>
          <p:cNvGrpSpPr>
            <a:grpSpLocks/>
          </p:cNvGrpSpPr>
          <p:nvPr/>
        </p:nvGrpSpPr>
        <p:grpSpPr bwMode="auto">
          <a:xfrm>
            <a:off x="2463800" y="3381376"/>
            <a:ext cx="7475538" cy="523220"/>
            <a:chOff x="914400" y="5281818"/>
            <a:chExt cx="7476067" cy="522615"/>
          </a:xfrm>
        </p:grpSpPr>
        <p:sp>
          <p:nvSpPr>
            <p:cNvPr id="9" name="textruta 13"/>
            <p:cNvSpPr txBox="1"/>
            <p:nvPr/>
          </p:nvSpPr>
          <p:spPr>
            <a:xfrm>
              <a:off x="914400" y="5281818"/>
              <a:ext cx="7476067" cy="5226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4502404" y="5313531"/>
            <a:ext cx="1809878" cy="48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1" name="Equation" r:id="rId5" imgW="838200" imgH="228600" progId="Equation.3">
                    <p:embed/>
                  </p:oleObj>
                </mc:Choice>
                <mc:Fallback>
                  <p:oleObj name="Equation" r:id="rId5" imgW="838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404" y="5313531"/>
                          <a:ext cx="1809878" cy="48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ruta 16"/>
          <p:cNvSpPr txBox="1"/>
          <p:nvPr/>
        </p:nvSpPr>
        <p:spPr>
          <a:xfrm>
            <a:off x="2438400" y="4176713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  </a:t>
            </a:r>
            <a:r>
              <a:rPr lang="sv-S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Gas, Isothermal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6035675" y="4752975"/>
          <a:ext cx="2281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7" imgW="1054100" imgH="393700" progId="Equation.3">
                  <p:embed/>
                </p:oleObj>
              </mc:Choice>
              <mc:Fallback>
                <p:oleObj name="Equation" r:id="rId7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4752975"/>
                        <a:ext cx="2281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6022975" y="5721350"/>
          <a:ext cx="2611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9" imgW="1206500" imgH="419100" progId="Equation.3">
                  <p:embed/>
                </p:oleObj>
              </mc:Choice>
              <mc:Fallback>
                <p:oleObj name="Equation" r:id="rId9" imgW="120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5721350"/>
                        <a:ext cx="261143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5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4" name="textruta 16"/>
          <p:cNvSpPr txBox="1"/>
          <p:nvPr/>
        </p:nvSpPr>
        <p:spPr>
          <a:xfrm>
            <a:off x="2438400" y="1435101"/>
            <a:ext cx="74755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4)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2994026" y="1300164"/>
          <a:ext cx="25701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3" imgW="1384300" imgH="419100" progId="Equation.3">
                  <p:embed/>
                </p:oleObj>
              </mc:Choice>
              <mc:Fallback>
                <p:oleObj name="Equation" r:id="rId3" imgW="1384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6" y="1300164"/>
                        <a:ext cx="25701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 19"/>
          <p:cNvGrpSpPr>
            <a:grpSpLocks/>
          </p:cNvGrpSpPr>
          <p:nvPr/>
        </p:nvGrpSpPr>
        <p:grpSpPr bwMode="auto">
          <a:xfrm>
            <a:off x="2444750" y="2070100"/>
            <a:ext cx="3157538" cy="895350"/>
            <a:chOff x="914401" y="4231212"/>
            <a:chExt cx="3157538" cy="895350"/>
          </a:xfrm>
        </p:grpSpPr>
        <p:sp>
          <p:nvSpPr>
            <p:cNvPr id="7" name="textruta 20"/>
            <p:cNvSpPr txBox="1"/>
            <p:nvPr/>
          </p:nvSpPr>
          <p:spPr>
            <a:xfrm>
              <a:off x="914401" y="4380437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5)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433514" y="4231212"/>
            <a:ext cx="26384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5" name="Equation" r:id="rId5" imgW="1219200" imgH="419100" progId="Equation.3">
                    <p:embed/>
                  </p:oleObj>
                </mc:Choice>
                <mc:Fallback>
                  <p:oleObj name="Equation" r:id="rId5" imgW="12192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4" y="4231212"/>
                          <a:ext cx="2638425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p 22"/>
          <p:cNvGrpSpPr>
            <a:grpSpLocks/>
          </p:cNvGrpSpPr>
          <p:nvPr/>
        </p:nvGrpSpPr>
        <p:grpSpPr bwMode="auto">
          <a:xfrm>
            <a:off x="2463800" y="2997201"/>
            <a:ext cx="2871788" cy="922337"/>
            <a:chOff x="914401" y="4219045"/>
            <a:chExt cx="2871787" cy="922337"/>
          </a:xfrm>
        </p:grpSpPr>
        <p:sp>
          <p:nvSpPr>
            <p:cNvPr id="10" name="textruta 23"/>
            <p:cNvSpPr txBox="1"/>
            <p:nvPr/>
          </p:nvSpPr>
          <p:spPr>
            <a:xfrm>
              <a:off x="914401" y="4379382"/>
              <a:ext cx="2158999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6)</a:t>
              </a: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393826" y="4219045"/>
            <a:ext cx="23923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6" name="Equation" r:id="rId7" imgW="1104840" imgH="431640" progId="Equation.3">
                    <p:embed/>
                  </p:oleObj>
                </mc:Choice>
                <mc:Fallback>
                  <p:oleObj name="Equation" r:id="rId7" imgW="1104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826" y="4219045"/>
                          <a:ext cx="23923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ruta 28"/>
          <p:cNvSpPr txBox="1">
            <a:spLocks noChangeArrowheads="1"/>
          </p:cNvSpPr>
          <p:nvPr/>
        </p:nvSpPr>
        <p:spPr bwMode="auto">
          <a:xfrm>
            <a:off x="2438400" y="5046664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Initial values:  </a:t>
            </a:r>
            <a:r>
              <a:rPr lang="sv-SE" sz="2400" i="1" dirty="0">
                <a:latin typeface="Arial" pitchFamily="34" charset="0"/>
                <a:cs typeface="Arial" pitchFamily="34" charset="0"/>
              </a:rPr>
              <a:t>W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=0, </a:t>
            </a:r>
            <a:r>
              <a:rPr lang="sv-SE" sz="2400" i="1" dirty="0">
                <a:latin typeface="Arial" pitchFamily="34" charset="0"/>
                <a:cs typeface="Arial" pitchFamily="34" charset="0"/>
              </a:rPr>
              <a:t>X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=0,   </a:t>
            </a:r>
            <a:r>
              <a:rPr lang="sv-SE" sz="2400" i="1" dirty="0">
                <a:latin typeface="Arial" pitchFamily="34" charset="0"/>
                <a:cs typeface="Arial" pitchFamily="34" charset="0"/>
              </a:rPr>
              <a:t>y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=1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Final values:  </a:t>
            </a:r>
            <a:r>
              <a:rPr lang="sv-SE" sz="24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=100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ruta 29"/>
          <p:cNvSpPr txBox="1">
            <a:spLocks noChangeArrowheads="1"/>
          </p:cNvSpPr>
          <p:nvPr/>
        </p:nvSpPr>
        <p:spPr bwMode="auto">
          <a:xfrm>
            <a:off x="2432050" y="5848003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Combine with Polymath.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δ≠0, polymath must be used to solve</a:t>
            </a:r>
            <a:r>
              <a:rPr lang="sv-SE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3" name="Group 15"/>
          <p:cNvGrpSpPr/>
          <p:nvPr/>
        </p:nvGrpSpPr>
        <p:grpSpPr>
          <a:xfrm>
            <a:off x="2486026" y="3724275"/>
            <a:ext cx="4687887" cy="1355725"/>
            <a:chOff x="962025" y="3724274"/>
            <a:chExt cx="4687887" cy="1355725"/>
          </a:xfrm>
        </p:grpSpPr>
        <p:sp>
          <p:nvSpPr>
            <p:cNvPr id="12" name="textruta 26"/>
            <p:cNvSpPr txBox="1"/>
            <p:nvPr/>
          </p:nvSpPr>
          <p:spPr>
            <a:xfrm>
              <a:off x="962025" y="3922712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7)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470025" y="3724274"/>
            <a:ext cx="417988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7" name="Equation" r:id="rId9" imgW="1930320" imgH="634680" progId="Equation.3">
                    <p:embed/>
                  </p:oleObj>
                </mc:Choice>
                <mc:Fallback>
                  <p:oleObj name="Equation" r:id="rId9" imgW="193032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3724274"/>
                          <a:ext cx="4179887" cy="1355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90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233738" y="1308391"/>
            <a:ext cx="5668962" cy="53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2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438400" y="1417638"/>
            <a:ext cx="788193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7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28</a:t>
            </a:fld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" contrast="20000"/>
          </a:blip>
          <a:srcRect l="38110" t="8736"/>
          <a:stretch>
            <a:fillRect/>
          </a:stretch>
        </p:blipFill>
        <p:spPr bwMode="auto">
          <a:xfrm>
            <a:off x="4522788" y="4757738"/>
            <a:ext cx="30988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2000" contrast="20000"/>
          </a:blip>
          <a:srcRect t="6757"/>
          <a:stretch>
            <a:fillRect/>
          </a:stretch>
        </p:blipFill>
        <p:spPr bwMode="auto">
          <a:xfrm>
            <a:off x="2420938" y="419101"/>
            <a:ext cx="54292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3576" y="42465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Perpetua" pitchFamily="18" charset="0"/>
              </a:rPr>
              <a:t>T = T</a:t>
            </a:r>
            <a:r>
              <a:rPr lang="en-US" b="1" baseline="-25000" dirty="0">
                <a:latin typeface="Perpetua" pitchFamily="18" charset="0"/>
              </a:rPr>
              <a:t>0</a:t>
            </a:r>
            <a:endParaRPr lang="en-US" sz="2000" b="1" baseline="-25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4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3296290"/>
            <a:ext cx="1701800" cy="22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Robert the Worrier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wonders: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increase the catalyst size by a factor of 2?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16200000">
            <a:off x="6708775" y="157861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6200000">
            <a:off x="6686550" y="383222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30900" y="29914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08675" y="4975224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23000" y="546417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265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59600" y="5441950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05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85075" y="552132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167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21675" y="5353047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34150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6250" y="32835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80200" y="30041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155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35700" y="29159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9200" y="30111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5337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4700" y="2991489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96225" y="32277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18325" y="2722894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534400" y="284165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4230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7552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08750" y="35001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92975" y="32220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50175" y="353633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643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69200" y="33096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43875" y="30175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34400" y="35198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184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50000" y="31572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61050" y="35141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30900" y="27648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661400" y="32080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61275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48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302625" y="27120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91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070725" y="3935733"/>
            <a:ext cx="450850" cy="9493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0" y="8382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lum bright="4000" contrast="20000"/>
          </a:blip>
          <a:srcRect b="62484"/>
          <a:stretch/>
        </p:blipFill>
        <p:spPr bwMode="auto">
          <a:xfrm>
            <a:off x="2438400" y="1893888"/>
            <a:ext cx="76850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19905" y="3454401"/>
                <a:ext cx="237565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𝑀𝑊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𝑀𝑊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05" y="3454401"/>
                <a:ext cx="237565" cy="657937"/>
              </a:xfrm>
              <a:prstGeom prst="rect">
                <a:avLst/>
              </a:prstGeom>
              <a:blipFill rotWithShape="0">
                <a:blip r:embed="rId3"/>
                <a:stretch>
                  <a:fillRect r="-105641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17585" y="4353637"/>
                <a:ext cx="237565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𝑀𝑊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75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585" y="4353637"/>
                <a:ext cx="237565" cy="708720"/>
              </a:xfrm>
              <a:prstGeom prst="rect">
                <a:avLst/>
              </a:prstGeom>
              <a:blipFill rotWithShape="0">
                <a:blip r:embed="rId4"/>
                <a:stretch>
                  <a:fillRect r="-20076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7147" y="5311080"/>
                <a:ext cx="237565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47" y="5311080"/>
                <a:ext cx="237565" cy="769378"/>
              </a:xfrm>
              <a:prstGeom prst="rect">
                <a:avLst/>
              </a:prstGeom>
              <a:blipFill rotWithShape="0">
                <a:blip r:embed="rId5"/>
                <a:stretch>
                  <a:fillRect r="-36923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8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2271714" y="1358900"/>
            <a:ext cx="612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2038350" y="3835400"/>
            <a:ext cx="82232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8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32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2203451" y="1460501"/>
            <a:ext cx="7089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0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4914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4914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4914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4914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 dirty="0">
              <a:latin typeface="Arial" pitchFamily="34" charset="0"/>
              <a:cs typeface="Perpetua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914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z="1100">
                <a:latin typeface="Arial" pitchFamily="34" charset="0"/>
                <a:cs typeface="Arial" pitchFamily="34" charset="0"/>
              </a:rPr>
              <a:pPr/>
              <a:t>33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0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 of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AE34-BBFD-4FA0-AB1E-90EBD799E879}" type="slidenum">
              <a:rPr lang="sv-SE"/>
              <a:pPr>
                <a:defRPr/>
              </a:pPr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5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27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4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5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5"/>
          <p:cNvGrpSpPr/>
          <p:nvPr/>
        </p:nvGrpSpPr>
        <p:grpSpPr>
          <a:xfrm>
            <a:off x="2454447" y="2576759"/>
            <a:ext cx="7413453" cy="1176338"/>
            <a:chOff x="498647" y="2235200"/>
            <a:chExt cx="5864054" cy="1365095"/>
          </a:xfrm>
        </p:grpSpPr>
        <p:sp>
          <p:nvSpPr>
            <p:cNvPr id="11" name="Rektangel 10"/>
            <p:cNvSpPr/>
            <p:nvPr/>
          </p:nvSpPr>
          <p:spPr>
            <a:xfrm>
              <a:off x="498647" y="2235200"/>
              <a:ext cx="5864054" cy="136509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6747" y="2637311"/>
              <a:ext cx="3750503" cy="57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Gas </a:t>
              </a: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Phase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2444750" y="1439024"/>
            <a:ext cx="6648450" cy="1079500"/>
            <a:chOff x="498647" y="402476"/>
            <a:chExt cx="5315396" cy="1307791"/>
          </a:xfrm>
        </p:grpSpPr>
        <p:sp>
          <p:nvSpPr>
            <p:cNvPr id="10" name="Rektangel 9"/>
            <p:cNvSpPr/>
            <p:nvPr/>
          </p:nvSpPr>
          <p:spPr>
            <a:xfrm>
              <a:off x="498647" y="402476"/>
              <a:ext cx="5315396" cy="1307791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1450925" y="806974"/>
              <a:ext cx="3484903" cy="596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Concentration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aphicFrame>
        <p:nvGraphicFramePr>
          <p:cNvPr id="12" name="Object 9"/>
          <p:cNvGraphicFramePr>
            <a:graphicFrameLocks noChangeAspect="1"/>
          </p:cNvGraphicFramePr>
          <p:nvPr>
            <p:extLst/>
          </p:nvPr>
        </p:nvGraphicFramePr>
        <p:xfrm>
          <a:off x="2409826" y="3987800"/>
          <a:ext cx="50784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3" imgW="2844800" imgH="622300" progId="Equation.3">
                  <p:embed/>
                </p:oleObj>
              </mc:Choice>
              <mc:Fallback>
                <p:oleObj name="Equation" r:id="rId3" imgW="2844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6" y="3987800"/>
                        <a:ext cx="50784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/>
          </p:nvPr>
        </p:nvGraphicFramePr>
        <p:xfrm>
          <a:off x="7097398" y="1595797"/>
          <a:ext cx="1469732" cy="84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398" y="1595797"/>
                        <a:ext cx="1469732" cy="846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/>
          </p:nvPr>
        </p:nvGraphicFramePr>
        <p:xfrm>
          <a:off x="6741059" y="2839290"/>
          <a:ext cx="267863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7" imgW="1231366" imgH="431613" progId="Equation.3">
                  <p:embed/>
                </p:oleObj>
              </mc:Choice>
              <mc:Fallback>
                <p:oleObj name="Equation" r:id="rId7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059" y="2839290"/>
                        <a:ext cx="267863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/>
          </p:nvPr>
        </p:nvGraphicFramePr>
        <p:xfrm>
          <a:off x="2409825" y="5143500"/>
          <a:ext cx="56705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9" imgW="3175000" imgH="838200" progId="Equation.3">
                  <p:embed/>
                </p:oleObj>
              </mc:Choice>
              <mc:Fallback>
                <p:oleObj name="Equation" r:id="rId9" imgW="3175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5143500"/>
                        <a:ext cx="56705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5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2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Note: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does NOT affect liquid phase reactions</a:t>
            </a:r>
          </a:p>
          <a:p>
            <a:pPr marL="0" indent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i="1" dirty="0">
                <a:latin typeface="Arial" pitchFamily="34" charset="0"/>
                <a:cs typeface="Arial" pitchFamily="34" charset="0"/>
              </a:rPr>
              <a:t>Sample Question:</a:t>
            </a:r>
          </a:p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Analyze the following second order gas phase reaction that occurs isothermally in a </a:t>
            </a:r>
            <a:r>
              <a:rPr lang="sv-SE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:		</a:t>
            </a:r>
          </a:p>
          <a:p>
            <a:pPr algn="ctr">
              <a:buNone/>
            </a:pPr>
            <a:r>
              <a:rPr lang="sv-SE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b="1" dirty="0">
                <a:latin typeface="Arial" pitchFamily="34" charset="0"/>
                <a:cs typeface="Arial" pitchFamily="34" charset="0"/>
                <a:sym typeface="Wingdings"/>
              </a:rPr>
              <a:t>B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Must use the differential form of the mole balance to separate variables: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Second order in A and irreversible: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/>
          </p:nvPr>
        </p:nvGraphicFramePr>
        <p:xfrm>
          <a:off x="7512844" y="4406900"/>
          <a:ext cx="19065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844" y="4406900"/>
                        <a:ext cx="19065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/>
          </p:nvPr>
        </p:nvGraphicFramePr>
        <p:xfrm>
          <a:off x="7407276" y="5308600"/>
          <a:ext cx="1604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5" imgW="698500" imgH="279400" progId="Equation.3">
                  <p:embed/>
                </p:oleObj>
              </mc:Choice>
              <mc:Fallback>
                <p:oleObj name="Equation" r:id="rId5" imgW="698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6" y="5308600"/>
                        <a:ext cx="16049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2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0"/>
          <p:cNvGrpSpPr/>
          <p:nvPr/>
        </p:nvGrpSpPr>
        <p:grpSpPr>
          <a:xfrm>
            <a:off x="2508284" y="1702384"/>
            <a:ext cx="6277025" cy="804862"/>
            <a:chOff x="518616" y="4084681"/>
            <a:chExt cx="6277025" cy="804862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3381291" y="4084681"/>
            <a:ext cx="3414350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Equation" r:id="rId4" imgW="1774919" imgH="418374" progId="Equation.3">
                    <p:embed/>
                  </p:oleObj>
                </mc:Choice>
                <mc:Fallback>
                  <p:oleObj name="Equation" r:id="rId4" imgW="1774919" imgH="41837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291" y="4084681"/>
                          <a:ext cx="3414350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518616" y="4148181"/>
              <a:ext cx="2236510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22"/>
          <p:cNvGrpSpPr/>
          <p:nvPr/>
        </p:nvGrpSpPr>
        <p:grpSpPr>
          <a:xfrm>
            <a:off x="2508283" y="3002546"/>
            <a:ext cx="5653584" cy="770528"/>
            <a:chOff x="518616" y="4380383"/>
            <a:chExt cx="5653584" cy="770528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3836454" y="4380383"/>
            <a:ext cx="2335746" cy="77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" name="Equation" r:id="rId6" imgW="1270000" imgH="419100" progId="Equation.3">
                    <p:embed/>
                  </p:oleObj>
                </mc:Choice>
                <mc:Fallback>
                  <p:oleObj name="Equation" r:id="rId6" imgW="12700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454" y="4380383"/>
                          <a:ext cx="2335746" cy="770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21"/>
            <p:cNvSpPr/>
            <p:nvPr/>
          </p:nvSpPr>
          <p:spPr>
            <a:xfrm>
              <a:off x="518616" y="4442851"/>
              <a:ext cx="27402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  <a:sym typeface="Wingdings"/>
                </a:rPr>
                <a:t>Isothermal</a:t>
              </a:r>
              <a:r>
                <a:rPr lang="sv-SE" sz="2600" dirty="0">
                  <a:latin typeface="Arial" pitchFamily="34" charset="0"/>
                  <a:cs typeface="Arial" pitchFamily="34" charset="0"/>
                  <a:sym typeface="Wingdings"/>
                </a:rPr>
                <a:t>, T=T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  <a:sym typeface="Wingdings"/>
                </a:rPr>
                <a:t>0</a:t>
              </a:r>
              <a:r>
                <a:rPr lang="sv-SE" sz="2600" dirty="0">
                  <a:latin typeface="Arial" pitchFamily="34" charset="0"/>
                  <a:cs typeface="Arial" pitchFamily="34" charset="0"/>
                  <a:sym typeface="Wingdings"/>
                </a:rPr>
                <a:t> </a:t>
              </a:r>
            </a:p>
          </p:txBody>
        </p:sp>
      </p:grpSp>
      <p:grpSp>
        <p:nvGrpSpPr>
          <p:cNvPr id="4" name="Grupp 25"/>
          <p:cNvGrpSpPr/>
          <p:nvPr/>
        </p:nvGrpSpPr>
        <p:grpSpPr>
          <a:xfrm>
            <a:off x="2508284" y="4318000"/>
            <a:ext cx="6277025" cy="927100"/>
            <a:chOff x="518616" y="5035337"/>
            <a:chExt cx="6277025" cy="927100"/>
          </a:xfrm>
        </p:grpSpPr>
        <p:grpSp>
          <p:nvGrpSpPr>
            <p:cNvPr id="5" name="Grupp 24"/>
            <p:cNvGrpSpPr/>
            <p:nvPr/>
          </p:nvGrpSpPr>
          <p:grpSpPr>
            <a:xfrm>
              <a:off x="3381291" y="5035337"/>
              <a:ext cx="3414350" cy="927100"/>
              <a:chOff x="3381291" y="5035337"/>
              <a:chExt cx="3414350" cy="927100"/>
            </a:xfrm>
          </p:grpSpPr>
          <p:graphicFrame>
            <p:nvGraphicFramePr>
              <p:cNvPr id="32775" name="Object 7"/>
              <p:cNvGraphicFramePr>
                <a:graphicFrameLocks noChangeAspect="1"/>
              </p:cNvGraphicFramePr>
              <p:nvPr/>
            </p:nvGraphicFramePr>
            <p:xfrm>
              <a:off x="3457046" y="5035337"/>
              <a:ext cx="3125787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27" name="Equation" r:id="rId8" imgW="1714500" imgH="508000" progId="Equation.3">
                      <p:embed/>
                    </p:oleObj>
                  </mc:Choice>
                  <mc:Fallback>
                    <p:oleObj name="Equation" r:id="rId8" imgW="1714500" imgH="508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7046" y="5035337"/>
                            <a:ext cx="3125787" cy="927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ktangel 10"/>
              <p:cNvSpPr/>
              <p:nvPr/>
            </p:nvSpPr>
            <p:spPr>
              <a:xfrm>
                <a:off x="3381291" y="5061545"/>
                <a:ext cx="3414350" cy="883116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518616" y="5150910"/>
              <a:ext cx="1603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b="1" dirty="0" err="1">
                  <a:latin typeface="Arial" pitchFamily="34" charset="0"/>
                  <a:cs typeface="Arial" pitchFamily="34" charset="0"/>
                  <a:sym typeface="Wingdings"/>
                </a:rPr>
                <a:t>Combine</a:t>
              </a:r>
              <a:r>
                <a:rPr lang="sv-SE" sz="2400" b="1" dirty="0">
                  <a:latin typeface="Arial" pitchFamily="34" charset="0"/>
                  <a:cs typeface="Arial" pitchFamily="34" charset="0"/>
                  <a:sym typeface="Wingdings"/>
                </a:rPr>
                <a:t>:</a:t>
              </a:r>
            </a:p>
          </p:txBody>
        </p:sp>
      </p:grpSp>
      <p:sp>
        <p:nvSpPr>
          <p:cNvPr id="27" name="Rektangel 26"/>
          <p:cNvSpPr/>
          <p:nvPr/>
        </p:nvSpPr>
        <p:spPr>
          <a:xfrm>
            <a:off x="2105525" y="5668610"/>
            <a:ext cx="82761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300" dirty="0">
                <a:latin typeface="Arial" pitchFamily="34" charset="0"/>
                <a:cs typeface="Arial" pitchFamily="34" charset="0"/>
                <a:sym typeface="Wingdings"/>
              </a:rPr>
              <a:t>Need to find (P/P</a:t>
            </a:r>
            <a:r>
              <a:rPr lang="sv-SE" sz="2300" baseline="-25000" dirty="0">
                <a:latin typeface="Arial" pitchFamily="34" charset="0"/>
                <a:cs typeface="Arial" pitchFamily="34" charset="0"/>
                <a:sym typeface="Wingdings"/>
              </a:rPr>
              <a:t>0</a:t>
            </a:r>
            <a:r>
              <a:rPr lang="sv-SE" sz="2300" dirty="0">
                <a:latin typeface="Arial" pitchFamily="34" charset="0"/>
                <a:cs typeface="Arial" pitchFamily="34" charset="0"/>
                <a:sym typeface="Wingdings"/>
              </a:rPr>
              <a:t>) as a function of W (or V if you have a </a:t>
            </a:r>
            <a:r>
              <a:rPr lang="en-US" sz="23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300" dirty="0"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4"/>
          <p:cNvGrpSpPr/>
          <p:nvPr/>
        </p:nvGrpSpPr>
        <p:grpSpPr>
          <a:xfrm>
            <a:off x="2438401" y="1435100"/>
            <a:ext cx="7426325" cy="1435100"/>
            <a:chOff x="457200" y="584200"/>
            <a:chExt cx="7426325" cy="1435100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140075" y="584200"/>
            <a:ext cx="474345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0" name="Equation" r:id="rId3" imgW="2755900" imgH="838200" progId="Equation.3">
                    <p:embed/>
                  </p:oleObj>
                </mc:Choice>
                <mc:Fallback>
                  <p:oleObj name="Equation" r:id="rId3" imgW="2755900" imgH="83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075" y="584200"/>
                          <a:ext cx="4743450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457200" y="941390"/>
              <a:ext cx="258115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u="sng" dirty="0" err="1">
                  <a:latin typeface="Arial" pitchFamily="34" charset="0"/>
                  <a:cs typeface="Arial" pitchFamily="34" charset="0"/>
                </a:rPr>
                <a:t>Ergun</a:t>
              </a:r>
              <a:r>
                <a:rPr lang="sv-SE" sz="2600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u="sng" dirty="0" err="1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u="sng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/>
          </p:nvPr>
        </p:nvGraphicFramePr>
        <p:xfrm>
          <a:off x="5094289" y="5816600"/>
          <a:ext cx="2687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5" imgW="1244600" imgH="431800" progId="Equation.3">
                  <p:embed/>
                </p:oleObj>
              </mc:Choice>
              <mc:Fallback>
                <p:oleObj name="Equation" r:id="rId5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9" y="5816600"/>
                        <a:ext cx="26876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/>
          </p:nvPr>
        </p:nvGraphicFramePr>
        <p:xfrm>
          <a:off x="5081589" y="4940300"/>
          <a:ext cx="2219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7" imgW="1028254" imgH="431613" progId="Equation.3">
                  <p:embed/>
                </p:oleObj>
              </mc:Choice>
              <mc:Fallback>
                <p:oleObj name="Equation" r:id="rId7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9" y="4940300"/>
                        <a:ext cx="2219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/>
          </p:nvPr>
        </p:nvGraphicFramePr>
        <p:xfrm>
          <a:off x="5688014" y="2946400"/>
          <a:ext cx="1450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9" imgW="672808" imgH="863225" progId="Equation.3">
                  <p:embed/>
                </p:oleObj>
              </mc:Choice>
              <mc:Fallback>
                <p:oleObj name="Equation" r:id="rId9" imgW="672808" imgH="863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4" y="2946400"/>
                        <a:ext cx="14509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3"/>
          <p:cNvSpPr/>
          <p:nvPr/>
        </p:nvSpPr>
        <p:spPr>
          <a:xfrm>
            <a:off x="2438401" y="2887664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Constant mass flow: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/>
          </p:nvPr>
        </p:nvGraphicFramePr>
        <p:xfrm>
          <a:off x="2633663" y="3187700"/>
          <a:ext cx="6011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3276600" imgH="508000" progId="Equation.3">
                  <p:embed/>
                </p:oleObj>
              </mc:Choice>
              <mc:Fallback>
                <p:oleObj name="Equation" r:id="rId3" imgW="3276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3187700"/>
                        <a:ext cx="6011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6"/>
          <p:cNvGrpSpPr/>
          <p:nvPr/>
        </p:nvGrpSpPr>
        <p:grpSpPr>
          <a:xfrm>
            <a:off x="2603500" y="1763448"/>
            <a:ext cx="5221288" cy="901700"/>
            <a:chOff x="457200" y="1661848"/>
            <a:chExt cx="5221288" cy="901700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452813" y="1661848"/>
            <a:ext cx="22256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4" name="Equation" r:id="rId5" imgW="1066800" imgH="431800" progId="Equation.3">
                    <p:embed/>
                  </p:oleObj>
                </mc:Choice>
                <mc:Fallback>
                  <p:oleObj name="Equation" r:id="rId5" imgW="1066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813" y="1661848"/>
                          <a:ext cx="222567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1804405"/>
              <a:ext cx="28829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Variable </a:t>
              </a: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Density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2471738" y="4711700"/>
            <a:ext cx="6173789" cy="876300"/>
            <a:chOff x="457200" y="3322090"/>
            <a:chExt cx="4763483" cy="676123"/>
          </a:xfrm>
        </p:grpSpPr>
        <p:graphicFrame>
          <p:nvGraphicFramePr>
            <p:cNvPr id="33797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706558" y="3322090"/>
            <a:ext cx="3514125" cy="676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5" name="Equation" r:id="rId7" imgW="2628900" imgH="508000" progId="Equation.3">
                    <p:embed/>
                  </p:oleObj>
                </mc:Choice>
                <mc:Fallback>
                  <p:oleObj name="Equation" r:id="rId7" imgW="2628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558" y="3322090"/>
                          <a:ext cx="3514125" cy="676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7"/>
            <p:cNvSpPr/>
            <p:nvPr/>
          </p:nvSpPr>
          <p:spPr>
            <a:xfrm>
              <a:off x="457200" y="3429000"/>
              <a:ext cx="595035" cy="379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>
            <p:extLst/>
          </p:nvPr>
        </p:nvGraphicFramePr>
        <p:xfrm>
          <a:off x="4446612" y="4343400"/>
          <a:ext cx="363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612" y="4343400"/>
                        <a:ext cx="363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20"/>
          <p:cNvGrpSpPr/>
          <p:nvPr/>
        </p:nvGrpSpPr>
        <p:grpSpPr>
          <a:xfrm>
            <a:off x="2438400" y="1672341"/>
            <a:ext cx="6908800" cy="558800"/>
            <a:chOff x="457200" y="4117648"/>
            <a:chExt cx="6908800" cy="558800"/>
          </a:xfrm>
        </p:grpSpPr>
        <p:graphicFrame>
          <p:nvGraphicFramePr>
            <p:cNvPr id="3379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516313" y="4117648"/>
            <a:ext cx="3849687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Equation" r:id="rId5" imgW="1549400" imgH="228600" progId="Equation.3">
                    <p:embed/>
                  </p:oleObj>
                </mc:Choice>
                <mc:Fallback>
                  <p:oleObj name="Equation" r:id="rId5" imgW="154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4117648"/>
                          <a:ext cx="3849687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457200" y="4138127"/>
              <a:ext cx="25158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Catalyst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Weight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24"/>
          <p:cNvGrpSpPr/>
          <p:nvPr/>
        </p:nvGrpSpPr>
        <p:grpSpPr>
          <a:xfrm>
            <a:off x="2438401" y="5486647"/>
            <a:ext cx="3266095" cy="833437"/>
            <a:chOff x="457200" y="6112651"/>
            <a:chExt cx="3266095" cy="833437"/>
          </a:xfrm>
        </p:grpSpPr>
        <p:graphicFrame>
          <p:nvGraphicFramePr>
            <p:cNvPr id="33803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473808" y="6112651"/>
            <a:ext cx="2249487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3" name="Equation" r:id="rId7" imgW="1167893" imgH="431613" progId="Equation.3">
                    <p:embed/>
                  </p:oleObj>
                </mc:Choice>
                <mc:Fallback>
                  <p:oleObj name="Equation" r:id="rId7" imgW="1167893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808" y="6112651"/>
                          <a:ext cx="2249487" cy="833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23"/>
            <p:cNvSpPr/>
            <p:nvPr/>
          </p:nvSpPr>
          <p:spPr>
            <a:xfrm>
              <a:off x="457200" y="6217267"/>
              <a:ext cx="6495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438400" y="2540000"/>
            <a:ext cx="6362700" cy="1651000"/>
            <a:chOff x="914400" y="2540000"/>
            <a:chExt cx="6362700" cy="1651000"/>
          </a:xfrm>
        </p:grpSpPr>
        <p:grpSp>
          <p:nvGrpSpPr>
            <p:cNvPr id="5" name="Grupp 25"/>
            <p:cNvGrpSpPr/>
            <p:nvPr/>
          </p:nvGrpSpPr>
          <p:grpSpPr>
            <a:xfrm>
              <a:off x="914400" y="2540000"/>
              <a:ext cx="6362700" cy="1236872"/>
              <a:chOff x="457200" y="2489200"/>
              <a:chExt cx="6362700" cy="1236872"/>
            </a:xfrm>
          </p:grpSpPr>
          <p:graphicFrame>
            <p:nvGraphicFramePr>
              <p:cNvPr id="33799" name="Object 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365273" y="2565401"/>
              <a:ext cx="2460727" cy="384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04" name="Equation" r:id="rId9" imgW="1130300" imgH="177800" progId="Equation.3">
                      <p:embed/>
                    </p:oleObj>
                  </mc:Choice>
                  <mc:Fallback>
                    <p:oleObj name="Equation" r:id="rId9" imgW="11303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565401"/>
                            <a:ext cx="2460727" cy="3843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0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365273" y="2971374"/>
              <a:ext cx="3732339" cy="38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05" name="Equation" r:id="rId11" imgW="1727200" imgH="177800" progId="Equation.3">
                      <p:embed/>
                    </p:oleObj>
                  </mc:Choice>
                  <mc:Fallback>
                    <p:oleObj name="Equation" r:id="rId11" imgW="17272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971374"/>
                            <a:ext cx="3732339" cy="381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1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365273" y="3378200"/>
              <a:ext cx="4454627" cy="347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06" name="Equation" r:id="rId13" imgW="2260600" imgH="177800" progId="">
                      <p:embed/>
                    </p:oleObj>
                  </mc:Choice>
                  <mc:Fallback>
                    <p:oleObj name="Equation" r:id="rId13" imgW="2260600" imgH="17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3378200"/>
                            <a:ext cx="4454627" cy="347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ktangel 21"/>
              <p:cNvSpPr/>
              <p:nvPr/>
            </p:nvSpPr>
            <p:spPr>
              <a:xfrm>
                <a:off x="457200" y="2489200"/>
                <a:ext cx="135325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sv-SE" sz="2600" dirty="0" err="1">
                    <a:latin typeface="Arial" pitchFamily="34" charset="0"/>
                    <a:cs typeface="Arial" pitchFamily="34" charset="0"/>
                  </a:rPr>
                  <a:t>Where</a:t>
                </a:r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aphicFrame>
          <p:nvGraphicFramePr>
            <p:cNvPr id="16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2819425" y="3794125"/>
            <a:ext cx="27305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7" name="Equation" r:id="rId15" imgW="1384200" imgH="203040" progId="">
                    <p:embed/>
                  </p:oleObj>
                </mc:Choice>
                <mc:Fallback>
                  <p:oleObj name="Equation" r:id="rId15" imgW="1384200" imgH="203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25" y="3794125"/>
                          <a:ext cx="27305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65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813</Words>
  <Application>Microsoft Office PowerPoint</Application>
  <PresentationFormat>Custom</PresentationFormat>
  <Paragraphs>213</Paragraphs>
  <Slides>44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PowerPoint Presentation</vt:lpstr>
      <vt:lpstr>PowerPoint Presentation</vt:lpstr>
      <vt:lpstr>PowerPoint Presentation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Packed Bed Reactors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Gas Phase Reaction in PBR for δ=0</vt:lpstr>
      <vt:lpstr>Example 1: Gas Phase Reaction in PBR for δ=0</vt:lpstr>
      <vt:lpstr>Example 1: Gas Phase Reaction in PBR for δ=0</vt:lpstr>
      <vt:lpstr>Example 1: Gas Phase Reaction in PBR for δ=0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PowerPoint Presentation</vt:lpstr>
      <vt:lpstr>PowerPoint Presentation</vt:lpstr>
      <vt:lpstr>Pressure Drop Engineering Analysis</vt:lpstr>
      <vt:lpstr>Pressure Drop Engineering Analysis</vt:lpstr>
      <vt:lpstr>Pressure Drop Engineering Analysis</vt:lpstr>
      <vt:lpstr>PowerPoint Presentation</vt:lpstr>
      <vt:lpstr>End of Lecture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19</cp:revision>
  <dcterms:created xsi:type="dcterms:W3CDTF">2018-12-03T12:03:58Z</dcterms:created>
  <dcterms:modified xsi:type="dcterms:W3CDTF">2018-12-03T21:31:48Z</dcterms:modified>
</cp:coreProperties>
</file>